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handoutMasterIdLst>
    <p:handoutMasterId r:id="rId15"/>
  </p:handoutMasterIdLst>
  <p:sldIdLst>
    <p:sldId id="660" r:id="rId2"/>
    <p:sldId id="727" r:id="rId3"/>
    <p:sldId id="728" r:id="rId4"/>
    <p:sldId id="740" r:id="rId5"/>
    <p:sldId id="748" r:id="rId6"/>
    <p:sldId id="725" r:id="rId7"/>
    <p:sldId id="742" r:id="rId8"/>
    <p:sldId id="743" r:id="rId9"/>
    <p:sldId id="744" r:id="rId10"/>
    <p:sldId id="745" r:id="rId11"/>
    <p:sldId id="746" r:id="rId12"/>
    <p:sldId id="747" r:id="rId13"/>
  </p:sldIdLst>
  <p:sldSz cx="12195175" cy="6859588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544388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1088776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633164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2177552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721940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3266328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810716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4355104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644"/>
    <a:srgbClr val="F6E7E6"/>
    <a:srgbClr val="FFFF93"/>
    <a:srgbClr val="ECF9E7"/>
    <a:srgbClr val="F0F3EA"/>
    <a:srgbClr val="FFFFEB"/>
    <a:srgbClr val="DCE6D2"/>
    <a:srgbClr val="DDE9F7"/>
    <a:srgbClr val="FF99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27" autoAdjust="0"/>
    <p:restoredTop sz="96947" autoAdjust="0"/>
  </p:normalViewPr>
  <p:slideViewPr>
    <p:cSldViewPr>
      <p:cViewPr varScale="1">
        <p:scale>
          <a:sx n="87" d="100"/>
          <a:sy n="87" d="100"/>
        </p:scale>
        <p:origin x="414" y="90"/>
      </p:cViewPr>
      <p:guideLst>
        <p:guide orient="horz" pos="2161"/>
        <p:guide pos="3841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495" cy="339884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4146" y="0"/>
            <a:ext cx="4302494" cy="339884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218"/>
            <a:ext cx="4302495" cy="339884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4146" y="6456218"/>
            <a:ext cx="4302494" cy="339884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2495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146" y="0"/>
            <a:ext cx="4302494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750" y="509588"/>
            <a:ext cx="45307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615" y="3228895"/>
            <a:ext cx="7942580" cy="30589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218"/>
            <a:ext cx="4302495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146" y="6456218"/>
            <a:ext cx="4302494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5443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08877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63316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17755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721940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040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092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993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469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632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006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74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401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994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3780-69BA-4E71-B7F0-E1699DA1439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84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638" y="2130919"/>
            <a:ext cx="10365899" cy="14703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276" y="3887100"/>
            <a:ext cx="8536623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FE40-05AD-4E56-8AC6-79D15872067E}" type="datetimeFigureOut">
              <a:rPr lang="ru-RU"/>
              <a:pPr>
                <a:defRPr/>
              </a:pPr>
              <a:t>28.03.2022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05FB-8F6F-4AB0-98BB-C8F385EFA86C}" type="datetimeFigureOut">
              <a:rPr lang="ru-RU"/>
              <a:pPr>
                <a:defRPr/>
              </a:pPr>
              <a:t>28.03.2022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41502" y="274702"/>
            <a:ext cx="2743914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759" y="274702"/>
            <a:ext cx="8028490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226D-37F7-4585-B0E5-998238FB0C0D}" type="datetimeFigureOut">
              <a:rPr lang="ru-RU"/>
              <a:pPr>
                <a:defRPr/>
              </a:pPr>
              <a:t>28.03.2022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464E-0AD6-4415-BA10-97E2DFF1647E}" type="datetimeFigureOut">
              <a:rPr lang="ru-RU"/>
              <a:pPr>
                <a:defRPr/>
              </a:pPr>
              <a:t>28.03.2022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335" y="4407921"/>
            <a:ext cx="10365899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335" y="2907387"/>
            <a:ext cx="10365899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3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7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1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7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1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08A7-6D8D-4636-B845-1D0DFA53E4D2}" type="datetimeFigureOut">
              <a:rPr lang="ru-RU"/>
              <a:pPr>
                <a:defRPr/>
              </a:pPr>
              <a:t>28.03.2022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759" y="1600571"/>
            <a:ext cx="5386202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9214" y="1600571"/>
            <a:ext cx="5386202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AC78-499E-4754-9BE2-C1A52414E014}" type="datetimeFigureOut">
              <a:rPr lang="ru-RU"/>
              <a:pPr>
                <a:defRPr/>
              </a:pPr>
              <a:t>28.03.2022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759" y="1535469"/>
            <a:ext cx="5388320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388" indent="0">
              <a:buNone/>
              <a:defRPr sz="2400" b="1"/>
            </a:lvl2pPr>
            <a:lvl3pPr marL="1088776" indent="0">
              <a:buNone/>
              <a:defRPr sz="2100" b="1"/>
            </a:lvl3pPr>
            <a:lvl4pPr marL="1633164" indent="0">
              <a:buNone/>
              <a:defRPr sz="1900" b="1"/>
            </a:lvl4pPr>
            <a:lvl5pPr marL="2177552" indent="0">
              <a:buNone/>
              <a:defRPr sz="1900" b="1"/>
            </a:lvl5pPr>
            <a:lvl6pPr marL="2721940" indent="0">
              <a:buNone/>
              <a:defRPr sz="1900" b="1"/>
            </a:lvl6pPr>
            <a:lvl7pPr marL="3266328" indent="0">
              <a:buNone/>
              <a:defRPr sz="1900" b="1"/>
            </a:lvl7pPr>
            <a:lvl8pPr marL="3810716" indent="0">
              <a:buNone/>
              <a:defRPr sz="1900" b="1"/>
            </a:lvl8pPr>
            <a:lvl9pPr marL="4355104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759" y="2175379"/>
            <a:ext cx="5388320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4980" y="1535469"/>
            <a:ext cx="5390437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388" indent="0">
              <a:buNone/>
              <a:defRPr sz="2400" b="1"/>
            </a:lvl2pPr>
            <a:lvl3pPr marL="1088776" indent="0">
              <a:buNone/>
              <a:defRPr sz="2100" b="1"/>
            </a:lvl3pPr>
            <a:lvl4pPr marL="1633164" indent="0">
              <a:buNone/>
              <a:defRPr sz="1900" b="1"/>
            </a:lvl4pPr>
            <a:lvl5pPr marL="2177552" indent="0">
              <a:buNone/>
              <a:defRPr sz="1900" b="1"/>
            </a:lvl5pPr>
            <a:lvl6pPr marL="2721940" indent="0">
              <a:buNone/>
              <a:defRPr sz="1900" b="1"/>
            </a:lvl6pPr>
            <a:lvl7pPr marL="3266328" indent="0">
              <a:buNone/>
              <a:defRPr sz="1900" b="1"/>
            </a:lvl7pPr>
            <a:lvl8pPr marL="3810716" indent="0">
              <a:buNone/>
              <a:defRPr sz="1900" b="1"/>
            </a:lvl8pPr>
            <a:lvl9pPr marL="4355104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4980" y="2175379"/>
            <a:ext cx="5390437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C26A-1E1C-41A3-A314-EDA5E0868D12}" type="datetimeFigureOut">
              <a:rPr lang="ru-RU"/>
              <a:pPr>
                <a:defRPr/>
              </a:pPr>
              <a:t>28.03.2022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0D98-2D5B-4524-9224-D9A7BCD26BEC}" type="datetimeFigureOut">
              <a:rPr lang="ru-RU"/>
              <a:pPr>
                <a:defRPr/>
              </a:pPr>
              <a:t>28.03.2022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9B3A-27FE-46A5-93A2-569807B47623}" type="datetimeFigureOut">
              <a:rPr lang="ru-RU"/>
              <a:pPr>
                <a:defRPr/>
              </a:pPr>
              <a:t>28.03.2022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273113"/>
            <a:ext cx="4012129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7974" y="273114"/>
            <a:ext cx="6817442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759" y="1435433"/>
            <a:ext cx="4012129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388" indent="0">
              <a:buNone/>
              <a:defRPr sz="1400"/>
            </a:lvl2pPr>
            <a:lvl3pPr marL="1088776" indent="0">
              <a:buNone/>
              <a:defRPr sz="1200"/>
            </a:lvl3pPr>
            <a:lvl4pPr marL="1633164" indent="0">
              <a:buNone/>
              <a:defRPr sz="1100"/>
            </a:lvl4pPr>
            <a:lvl5pPr marL="2177552" indent="0">
              <a:buNone/>
              <a:defRPr sz="1100"/>
            </a:lvl5pPr>
            <a:lvl6pPr marL="2721940" indent="0">
              <a:buNone/>
              <a:defRPr sz="1100"/>
            </a:lvl6pPr>
            <a:lvl7pPr marL="3266328" indent="0">
              <a:buNone/>
              <a:defRPr sz="1100"/>
            </a:lvl7pPr>
            <a:lvl8pPr marL="3810716" indent="0">
              <a:buNone/>
              <a:defRPr sz="1100"/>
            </a:lvl8pPr>
            <a:lvl9pPr marL="435510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A4E6-C319-40D8-A013-ADC9CE5F6C7E}" type="datetimeFigureOut">
              <a:rPr lang="ru-RU"/>
              <a:pPr>
                <a:defRPr/>
              </a:pPr>
              <a:t>28.03.2022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340" y="4801712"/>
            <a:ext cx="7317105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0340" y="612917"/>
            <a:ext cx="7317105" cy="4115753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44388" indent="0">
              <a:buNone/>
              <a:defRPr sz="3300"/>
            </a:lvl2pPr>
            <a:lvl3pPr marL="1088776" indent="0">
              <a:buNone/>
              <a:defRPr sz="2900"/>
            </a:lvl3pPr>
            <a:lvl4pPr marL="1633164" indent="0">
              <a:buNone/>
              <a:defRPr sz="2400"/>
            </a:lvl4pPr>
            <a:lvl5pPr marL="2177552" indent="0">
              <a:buNone/>
              <a:defRPr sz="2400"/>
            </a:lvl5pPr>
            <a:lvl6pPr marL="2721940" indent="0">
              <a:buNone/>
              <a:defRPr sz="2400"/>
            </a:lvl6pPr>
            <a:lvl7pPr marL="3266328" indent="0">
              <a:buNone/>
              <a:defRPr sz="2400"/>
            </a:lvl7pPr>
            <a:lvl8pPr marL="3810716" indent="0">
              <a:buNone/>
              <a:defRPr sz="2400"/>
            </a:lvl8pPr>
            <a:lvl9pPr marL="4355104" indent="0">
              <a:buNone/>
              <a:defRPr sz="24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0340" y="5368581"/>
            <a:ext cx="7317105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388" indent="0">
              <a:buNone/>
              <a:defRPr sz="1400"/>
            </a:lvl2pPr>
            <a:lvl3pPr marL="1088776" indent="0">
              <a:buNone/>
              <a:defRPr sz="1200"/>
            </a:lvl3pPr>
            <a:lvl4pPr marL="1633164" indent="0">
              <a:buNone/>
              <a:defRPr sz="1100"/>
            </a:lvl4pPr>
            <a:lvl5pPr marL="2177552" indent="0">
              <a:buNone/>
              <a:defRPr sz="1100"/>
            </a:lvl5pPr>
            <a:lvl6pPr marL="2721940" indent="0">
              <a:buNone/>
              <a:defRPr sz="1100"/>
            </a:lvl6pPr>
            <a:lvl7pPr marL="3266328" indent="0">
              <a:buNone/>
              <a:defRPr sz="1100"/>
            </a:lvl7pPr>
            <a:lvl8pPr marL="3810716" indent="0">
              <a:buNone/>
              <a:defRPr sz="1100"/>
            </a:lvl8pPr>
            <a:lvl9pPr marL="435510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9EC3-8F2A-441F-92ED-8343FE643AA2}" type="datetimeFigureOut">
              <a:rPr lang="ru-RU"/>
              <a:pPr>
                <a:defRPr/>
              </a:pPr>
              <a:t>28.03.2022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759" y="274701"/>
            <a:ext cx="10975658" cy="114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759" y="1600571"/>
            <a:ext cx="10975658" cy="452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759" y="6357822"/>
            <a:ext cx="2845541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47C2EE-1A9C-45A3-BC42-EFAC50FE78F0}" type="datetimeFigureOut">
              <a:rPr lang="ru-RU"/>
              <a:pPr>
                <a:defRPr/>
              </a:pPr>
              <a:t>28.03.2022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6685" y="6357822"/>
            <a:ext cx="3861805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9875" y="6357822"/>
            <a:ext cx="2845541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5pPr>
      <a:lvl6pPr marL="544388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6pPr>
      <a:lvl7pPr marL="1088776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7pPr>
      <a:lvl8pPr marL="1633164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8pPr>
      <a:lvl9pPr marL="2177552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9pPr>
    </p:titleStyle>
    <p:bodyStyle>
      <a:lvl1pPr marL="408291" indent="-40829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631" indent="-34024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970" indent="-2721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358" indent="-2721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746" indent="-2721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4134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522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910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7298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8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7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16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552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94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32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71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10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p.1obraz.ru/#/document/99/9004584/XA00M6G2M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vip.1obraz.ru/#/document/99/902253789/XA00MF22O7/" TargetMode="External"/><Relationship Id="rId5" Type="http://schemas.openxmlformats.org/officeDocument/2006/relationships/hyperlink" Target="https://vip.1obraz.ru/#/document/99/9004453/ZAP2B623J8/" TargetMode="External"/><Relationship Id="rId4" Type="http://schemas.openxmlformats.org/officeDocument/2006/relationships/hyperlink" Target="https://vip.1obraz.ru/#/document/99/565697396/ZAP27VM3J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ip.1obraz.ru/#/document/99/901709264/ZAP1U5U3DF/" TargetMode="External"/><Relationship Id="rId7" Type="http://schemas.openxmlformats.org/officeDocument/2006/relationships/hyperlink" Target="https://vip.1obraz.ru/#/document/99/902389652/XA00MCK2N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vip.1obraz.ru/#/document/99/902260215/XA00M9C2N2/" TargetMode="External"/><Relationship Id="rId5" Type="http://schemas.openxmlformats.org/officeDocument/2006/relationships/hyperlink" Target="https://vip.1obraz.ru/#/document/99/902260215/XA00MAS2MT/" TargetMode="External"/><Relationship Id="rId4" Type="http://schemas.openxmlformats.org/officeDocument/2006/relationships/hyperlink" Target="https://vip.1obraz.ru/#/document/99/565697396/ZAP2FK83KD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ip.1obraz.ru/#/document/99/9015517/XA00MDC2N5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vip.1obraz.ru/#/document/99/565697396/ZAP2BQ83HH/" TargetMode="External"/><Relationship Id="rId4" Type="http://schemas.openxmlformats.org/officeDocument/2006/relationships/hyperlink" Target="https://vip.1obraz.ru/#/document/99/902389617/XA00M7G2M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41003" y="3501802"/>
            <a:ext cx="10873208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lvl="0" algn="ctr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О ПОРЯДКЕ ПРИЕМА НА ОБУЧЕНИЕ ПО ОБРАЗОВАТЕЛЬНЫМ ПРОГРАММАМ НАЧАЛЬНОГО  ОБЩЕГО, ОСНОВНОГО ОБЩЕГО</a:t>
            </a:r>
            <a:b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И СРЕДНЕГО ОБЩЕГО ОБРАЗОВАНИЯ</a:t>
            </a:r>
            <a:endParaRPr lang="ru-RU" sz="2400" b="1" dirty="0">
              <a:solidFill>
                <a:srgbClr val="1F497D">
                  <a:lumMod val="75000"/>
                </a:srgbClr>
              </a:solidFill>
              <a:latin typeface="Arial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075" y="1176539"/>
            <a:ext cx="1512168" cy="166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Ответы на вопросы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373" y="6449744"/>
            <a:ext cx="960357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10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998" y="1201431"/>
            <a:ext cx="10585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73050" y="1410138"/>
            <a:ext cx="105866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Ветераны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боевых действий являются льготной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категорией?</a:t>
            </a:r>
          </a:p>
          <a:p>
            <a:pPr marL="895350" indent="-895350"/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ч.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ст. 19 Федерального закона от 27.05.1998 №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76-ФЗ, п.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Порядка приема в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школу</a:t>
            </a:r>
          </a:p>
          <a:p>
            <a:pPr marL="895350" indent="-895350"/>
            <a:endPara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регистрации заявок принимаются постоянная или временная прописки. Планируются ли изменения в пользу постоянной прописки?</a:t>
            </a:r>
          </a:p>
          <a:p>
            <a:pPr marL="895350" indent="-895350"/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П. 26 Порядка приема в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школу, Закон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 от 22.02.2022 № 535-а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зачисления ребенка в порядке преимущественного права  необходимы следующие документы: копия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 о регистрации ребенка по месту жительства или по месту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пребывания, а также справка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приеме документов для оформления регистрации по месту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жительства. 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Есть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 существенные изменения в правилах приема первоклассников в связи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введением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третьего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поколения</a:t>
            </a:r>
          </a:p>
          <a:p>
            <a:pPr marL="895350"/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приеме на обучение поступающий и (или) его родители (законные представители) знакомятся с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общеобразовательными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программами и другими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документами. </a:t>
            </a: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80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Ответы на вопросы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373" y="6449744"/>
            <a:ext cx="960357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11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998" y="1201431"/>
            <a:ext cx="10585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47622" y="1017853"/>
            <a:ext cx="1058667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Нужно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 требовать копию свидетельства о регистрации по месту жительства при приёме в 1 класс, если будущий первоклассник прописан не по тому же адресу, что его брат (сестра), который уже обучается в данном образовательном учреждении?</a:t>
            </a:r>
          </a:p>
          <a:p>
            <a:pPr algn="just"/>
            <a:r>
              <a:rPr lang="ru-RU" sz="1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Ситуация</a:t>
            </a:r>
            <a:r>
              <a:rPr lang="ru-RU" sz="1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будущий первоклассник зарегистрирован (проживает) не на закрепленной территории, а его полнородный (</a:t>
            </a:r>
            <a:r>
              <a:rPr lang="ru-RU" sz="1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неполнородный</a:t>
            </a:r>
            <a:r>
              <a:rPr lang="ru-RU" sz="1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брат (сестра) уже обучается в данном ОУ. Такого ребёнка в 1 класс принимать нужно всё равно с 1 апреля</a:t>
            </a:r>
            <a:r>
              <a:rPr lang="ru-RU" sz="1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/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 о регистрации ребенка по месту жительства или по месту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пребывания не требуется.</a:t>
            </a:r>
            <a:b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17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Порядка приема: Прием заявлений о приеме на обучение в первый класс для детей, указанных в пунктах 9, 10 и 12 Порядка, а также проживающих на закрепленной территории, начинается 1 апреля текущего года и завершается 30 июня текущего года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родители подали заявление в электронном комплектовании, но не предоставили оригиналы документов в школу (не пришли писать заявление в школу, а место в электронном комплектовании заняли), в течение какого времени (дней) можно отклонить заявку - заявление в электронном комплектовании? (в правилах приема не указано).</a:t>
            </a:r>
            <a:endPara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algn="just"/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Регламенту, приглашение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образовательную организацию с указанием даты и времени приема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 направляется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заявителю школой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течение трех рабочих дней с даты подачи заявления в электронной форме, но не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позднее 30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дней.</a:t>
            </a:r>
          </a:p>
          <a:p>
            <a:pPr marL="895350" algn="just"/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Заявителю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определиться с выбором Организации в срок со времени получения приглашений Организаций и до установленной приглашением даты представления документов в образовательную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организацию.</a:t>
            </a:r>
            <a:endParaRPr lang="ru-RU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67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Ответы на вопросы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373" y="6449744"/>
            <a:ext cx="960357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12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998" y="1201431"/>
            <a:ext cx="10585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73050" y="1410138"/>
            <a:ext cx="1058667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Нужна ли регистрация в ГИС «Комплектование школ» первоклассников из Донецка и Луганска, если такие будут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95350"/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этом случае школа сама регистрирует заявление, либо предоставляет такую возможность родителям (законным представителям)</a:t>
            </a:r>
          </a:p>
          <a:p>
            <a:pPr marL="895350" indent="-895350" defTabSz="1352550"/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ребенка, прибывшего из ДНР или ЛНР, нет документов для приема в школу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Минпросвещения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предусмотрело две ситуации, когда для зачисления ребенка с территории ДНР и ЛНР будет достаточно только заявления.</a:t>
            </a:r>
          </a:p>
          <a:p>
            <a:pPr marL="895350"/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Первая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ситуация – когда родители не смогут представить документы в силу чрезвычайных обстоятельств. Примите ребенка в школу на основании заявления родителей.</a:t>
            </a:r>
          </a:p>
          <a:p>
            <a:pPr marL="895350"/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Вторая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ситуация – исключительная. Она возможна, если ребенок, достигший 14 лет, прибыл с территории ДНР и ЛНР без сопровождения законного представителя. Зачислите ребенка в школу по его личному заявлению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95350"/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Старший ребенок заканчивает 9 класс и не идет в 10 класс. Имеет ли младший ребенок право преимущественного приема с 1 апреля, ведь на 1 сентября 2022 года старший ребенок уже обучаться в учебном заведении не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будет</a:t>
            </a:r>
          </a:p>
          <a:p>
            <a:pPr marL="895350"/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на момент подачи заявления для зачисления в 1 класс старшие брат или сестра обучается в школе, у первоклассника есть преимущественное право</a:t>
            </a: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2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0" y="164280"/>
            <a:ext cx="12195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F497D"/>
                </a:solidFill>
                <a:latin typeface="Arial" charset="0"/>
              </a:rPr>
              <a:t>ИЗМЕНЕНИЯ В ПРИЕМЕ В ШКОЛУ С 1 МАРТА 2022 ГОДА</a:t>
            </a:r>
            <a:endParaRPr lang="ru-RU" sz="1800" b="1" dirty="0">
              <a:solidFill>
                <a:srgbClr val="1F497D"/>
              </a:solidFill>
              <a:latin typeface="Arial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6025579" y="1269554"/>
            <a:ext cx="576064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Приказ Минпросвещения России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/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от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08.10.2021 №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707 «О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внесении изменений в приказ Министерства просвещения Российской Федерации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/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от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 сентября 2020 г. № 458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/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«Об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утверждении Порядка приема на обучение по образовательным программам начального общего, основного общего и среднего общего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образования»»</a:t>
            </a:r>
          </a:p>
          <a:p>
            <a:pPr algn="just"/>
            <a:endParaRPr lang="ru-RU" sz="2200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Закон Республики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ашкортостан  </a:t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от 22.02.2022 № 535-з «О внесении изменений в статью 54 Семейного кодекса Республики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Б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ашкортостан»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373381"/>
              </p:ext>
            </p:extLst>
          </p:nvPr>
        </p:nvGraphicFramePr>
        <p:xfrm>
          <a:off x="1021371" y="1269554"/>
          <a:ext cx="2875707" cy="4068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Acrobat Document" r:id="rId3" imgW="5667198" imgH="8020037" progId="Acrobat.Document.DC">
                  <p:embed/>
                </p:oleObj>
              </mc:Choice>
              <mc:Fallback>
                <p:oleObj name="Acrobat Document" r:id="rId3" imgW="5667198" imgH="802003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1371" y="1269554"/>
                        <a:ext cx="2875707" cy="4068654"/>
                      </a:xfrm>
                      <a:prstGeom prst="rect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434055"/>
              </p:ext>
            </p:extLst>
          </p:nvPr>
        </p:nvGraphicFramePr>
        <p:xfrm>
          <a:off x="1736838" y="3573810"/>
          <a:ext cx="4320480" cy="3149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Acrobat Document" r:id="rId5" imgW="7800682" imgH="5686348" progId="Acrobat.Document.DC">
                  <p:embed/>
                </p:oleObj>
              </mc:Choice>
              <mc:Fallback>
                <p:oleObj name="Acrobat Document" r:id="rId5" imgW="7800682" imgH="5686348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6838" y="3573810"/>
                        <a:ext cx="4320480" cy="3149361"/>
                      </a:xfrm>
                      <a:prstGeom prst="rect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075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братьев и сестер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806882" y="1701602"/>
            <a:ext cx="9289032" cy="3600400"/>
          </a:xfrm>
        </p:spPr>
        <p:txBody>
          <a:bodyPr/>
          <a:lstStyle/>
          <a:p>
            <a:pPr algn="just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Преимущественный прием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начальную школу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братьев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сестер детей, которые уже учатся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школе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зависит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места жительства.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Братья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сестры могут быть как полнородными, так и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неполнородными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3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1042" y="1701602"/>
            <a:ext cx="9924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ru-RU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4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документов для приема в школу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13010" y="981522"/>
            <a:ext cx="11089233" cy="554461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копию </a:t>
            </a:r>
            <a:r>
              <a:rPr lang="ru-RU" sz="2000" dirty="0"/>
              <a:t>документа, удостоверяющего личность родителя (законного представителя) ребенка или поступающего</a:t>
            </a:r>
            <a:r>
              <a:rPr lang="ru-RU" sz="2000" dirty="0" smtClean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/>
              <a:t>копию свидетельства о рождении ребенка или документа, подтверждающего родство заявителя</a:t>
            </a:r>
            <a:r>
              <a:rPr lang="ru-RU" sz="2000" dirty="0" smtClean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/>
              <a:t>копию документа, подтверждающего установление опеки или попечительства (при необходимости</a:t>
            </a:r>
            <a:r>
              <a:rPr lang="ru-RU" sz="2000" dirty="0" smtClean="0"/>
              <a:t>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/>
              <a:t>копию документа о регистрации ребенка или поступающего по месту жительства или по месту пребывания на закрепленной территории или справку о приеме документов для оформления регистрации по месту жительства (в случае приема на обучение ребенка или поступающего, проживающего на закрепленной территории, </a:t>
            </a:r>
            <a:r>
              <a:rPr lang="ru-RU" sz="2000" dirty="0" smtClean="0">
                <a:solidFill>
                  <a:srgbClr val="FF0000"/>
                </a:solidFill>
              </a:rPr>
              <a:t>остальное УБРАЛИ: или </a:t>
            </a:r>
            <a:r>
              <a:rPr lang="ru-RU" sz="2000" dirty="0">
                <a:solidFill>
                  <a:srgbClr val="FF0000"/>
                </a:solidFill>
              </a:rPr>
              <a:t>в случае использования права преимущественного приема на обучение по образовательным программам начального общего образования</a:t>
            </a:r>
            <a:r>
              <a:rPr lang="ru-RU" sz="2000" dirty="0" smtClean="0">
                <a:solidFill>
                  <a:srgbClr val="FF0000"/>
                </a:solidFill>
              </a:rPr>
              <a:t>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FF0000"/>
                </a:solidFill>
              </a:rPr>
              <a:t>УБРАЛИ: справку </a:t>
            </a:r>
            <a:r>
              <a:rPr lang="ru-RU" sz="2000" dirty="0">
                <a:solidFill>
                  <a:srgbClr val="FF0000"/>
                </a:solidFill>
              </a:rPr>
              <a:t>с места работы родителя(ей) (законного(</a:t>
            </a:r>
            <a:r>
              <a:rPr lang="ru-RU" sz="2000" dirty="0" err="1">
                <a:solidFill>
                  <a:srgbClr val="FF0000"/>
                </a:solidFill>
              </a:rPr>
              <a:t>ых</a:t>
            </a:r>
            <a:r>
              <a:rPr lang="ru-RU" sz="2000" dirty="0">
                <a:solidFill>
                  <a:srgbClr val="FF0000"/>
                </a:solidFill>
              </a:rPr>
              <a:t>) представителя(ей) ребенка (при наличии права внеочередного или первоочередного приема на обучение</a:t>
            </a:r>
            <a:r>
              <a:rPr lang="ru-RU" sz="2000" dirty="0" smtClean="0">
                <a:solidFill>
                  <a:srgbClr val="FF0000"/>
                </a:solidFill>
              </a:rPr>
              <a:t>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копию </a:t>
            </a:r>
            <a:r>
              <a:rPr lang="ru-RU" sz="2000" dirty="0"/>
              <a:t>заключения психолого-медико-педагогической комиссии (при наличии).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703196" y="6375746"/>
            <a:ext cx="2845541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4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1042" y="1701602"/>
            <a:ext cx="9924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ru-RU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70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документов для приема в школу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7082" y="981522"/>
            <a:ext cx="11105161" cy="388843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9644"/>
                </a:solidFill>
              </a:rPr>
              <a:t>ДОБАВИЛИ: </a:t>
            </a:r>
            <a:r>
              <a:rPr lang="ru-RU" sz="2000" dirty="0"/>
              <a:t>копию свидетельства о рождении полнородных и </a:t>
            </a:r>
            <a:r>
              <a:rPr lang="ru-RU" sz="2000" dirty="0" err="1"/>
              <a:t>неполнородных</a:t>
            </a:r>
            <a:r>
              <a:rPr lang="ru-RU" sz="2000" dirty="0"/>
              <a:t> брата и (или) сестры (в случае использования права преимущественного приема на обучение по образовательным программам начального общего образования ребенка в государственную или муниципальную образовательную организацию, в которой обучаются его полнородные и </a:t>
            </a:r>
            <a:r>
              <a:rPr lang="ru-RU" sz="2000" dirty="0" err="1"/>
              <a:t>неполнородные</a:t>
            </a:r>
            <a:r>
              <a:rPr lang="ru-RU" sz="2000" dirty="0"/>
              <a:t> брат и (или) сестра);</a:t>
            </a:r>
            <a:endParaRPr lang="ru-RU" sz="2000" dirty="0">
              <a:solidFill>
                <a:srgbClr val="009644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9644"/>
                </a:solidFill>
              </a:rPr>
              <a:t>ДОБАВИЛИ</a:t>
            </a:r>
            <a:r>
              <a:rPr lang="ru-RU" sz="2000" dirty="0">
                <a:solidFill>
                  <a:srgbClr val="009644"/>
                </a:solidFill>
              </a:rPr>
              <a:t>: </a:t>
            </a:r>
            <a:r>
              <a:rPr lang="ru-RU" sz="2000" dirty="0"/>
              <a:t>копии документов, подтверждающих право внеочередного, первоочередного приема на обучение по основным общеобразовательным программам или преимущественного приема на обучение по образовательным программам основного общего и среднего общего образования, интегрированным с дополнительными общеразвивающими программами, имеющими целью подготовку несовершеннолетних граждан к военной или иной государственной службе, в том числе к государственной службе российского казачества</a:t>
            </a:r>
            <a:r>
              <a:rPr lang="ru-RU" sz="2000" dirty="0" smtClean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2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703196" y="6375746"/>
            <a:ext cx="2845541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5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1042" y="1701602"/>
            <a:ext cx="9924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ru-RU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5271" y="5851644"/>
            <a:ext cx="103569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Запрещается требовать другие документы, в том числе медицинскую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справку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3183" y="5590034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Arial Black" panose="020B0A04020102020204" pitchFamily="34" charset="0"/>
              </a:rPr>
              <a:t>!</a:t>
            </a:r>
            <a:endParaRPr lang="ru-RU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Проверить Локальный акт школы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373" y="6449744"/>
            <a:ext cx="960357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6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998" y="1201431"/>
            <a:ext cx="10585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9115" y="4887416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Arial Black" panose="020B0A04020102020204" pitchFamily="34" charset="0"/>
              </a:rPr>
              <a:t>!</a:t>
            </a:r>
            <a:endParaRPr lang="ru-RU" sz="5400" dirty="0">
              <a:latin typeface="Arial Black" panose="020B0A04020102020204" pitchFamily="34" charset="0"/>
            </a:endParaRPr>
          </a:p>
        </p:txBody>
      </p:sp>
      <p:sp>
        <p:nvSpPr>
          <p:cNvPr id="10" name="Объект 3"/>
          <p:cNvSpPr>
            <a:spLocks noGrp="1"/>
          </p:cNvSpPr>
          <p:nvPr>
            <p:ph idx="1"/>
          </p:nvPr>
        </p:nvSpPr>
        <p:spPr>
          <a:xfrm>
            <a:off x="1616541" y="4008949"/>
            <a:ext cx="2590054" cy="4281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u="sng" cap="all" dirty="0">
                <a:solidFill>
                  <a:srgbClr val="1F497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НЕ ТРЕБУЕТСЯ: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24400" y="4625806"/>
            <a:ext cx="896932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вывешивать приказ о зачислении в общеобразовательную организацию на школьном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стенде;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ставить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печать на расписку о приеме документов от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64613" y="1258779"/>
            <a:ext cx="878497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 и очередность зачисления детей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приема документов от родителей; </a:t>
            </a:r>
            <a:endParaRPr lang="ru-RU" sz="2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документов; </a:t>
            </a:r>
            <a:endParaRPr lang="ru-RU" sz="2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подачи; </a:t>
            </a:r>
            <a:endParaRPr lang="ru-RU" sz="2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школы, с которыми надо ознакомить родителей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документов; </a:t>
            </a:r>
            <a:endParaRPr lang="ru-RU" sz="2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итогах приема. </a:t>
            </a:r>
          </a:p>
        </p:txBody>
      </p:sp>
    </p:spTree>
    <p:extLst>
      <p:ext uri="{BB962C8B-B14F-4D97-AF65-F5344CB8AC3E}">
        <p14:creationId xmlns:p14="http://schemas.microsoft.com/office/powerpoint/2010/main" val="251709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КАТЕГОРИИ ЛЬГОТНИКОВ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373" y="6449744"/>
            <a:ext cx="960357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7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998" y="1201431"/>
            <a:ext cx="10585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614807"/>
              </p:ext>
            </p:extLst>
          </p:nvPr>
        </p:nvGraphicFramePr>
        <p:xfrm>
          <a:off x="871007" y="1485578"/>
          <a:ext cx="10513167" cy="4752527"/>
        </p:xfrm>
        <a:graphic>
          <a:graphicData uri="http://schemas.openxmlformats.org/drawingml/2006/table">
            <a:tbl>
              <a:tblPr firstRow="1" firstCol="1" bandRow="1"/>
              <a:tblGrid>
                <a:gridCol w="2719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6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6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77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Прием вне очереди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229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Общеобразовательные организации, имеющие интернат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Дети прокуроров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/>
                        </a:rPr>
                        <a:t>Ч. 5 ст. 44 Федерального закона от 17.01.1992 № 2202-1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П. 9 Порядка приема в школу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22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Дети судей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5"/>
                        </a:rPr>
                        <a:t>Ч. 3 ст. 19 Федерального закона от 26.06.1992 № 3132-1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П. 9 Порядка приема в школу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Дети сотрудников Следственного комитета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6"/>
                        </a:rPr>
                        <a:t>Ч. 25 ст. 35 Федерального закона от 28.12.2010 № 403-ФЗ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П. 9 Порядка приема в школу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37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КАТЕГОРИИ ЛЬГОТНИКОВ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373" y="6449744"/>
            <a:ext cx="960357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8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998" y="1201431"/>
            <a:ext cx="10585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572194"/>
              </p:ext>
            </p:extLst>
          </p:nvPr>
        </p:nvGraphicFramePr>
        <p:xfrm>
          <a:off x="192931" y="981522"/>
          <a:ext cx="11737304" cy="5794506"/>
        </p:xfrm>
        <a:graphic>
          <a:graphicData uri="http://schemas.openxmlformats.org/drawingml/2006/table">
            <a:tbl>
              <a:tblPr firstRow="1" firstCol="1" bandRow="1"/>
              <a:tblGrid>
                <a:gridCol w="172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331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Прием в первую очередь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652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Общеобразовательные организации</a:t>
                      </a: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Дети военнослужащих, проходящих военную службу по контракту, уволенных с военной службы при достижении ими предельного возраста пребывания на военной службе, по состоянию здоровья или в связи с организационно-штатными мероприятиями</a:t>
                      </a: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/>
                        </a:rPr>
                        <a:t>Ч. 6 ст. 19 Федерального закона от 27.05.1998 № 76-ФЗ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П. 10 Порядка приема в школу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Дети сотрудников полиции и граждан, которые перечислены в части 6 статьи 46 Федерального закона от 07.02.2011 № 3-ФЗ. Например, уволенных из-за травмы</a:t>
                      </a: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5"/>
                        </a:rPr>
                        <a:t>Ч. 6 ст. 46 Федерального закона от 07.02.2011 № 3-ФЗ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П. 10 Порядка приема в школу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Дети сотрудников органов внутренних дел, кроме полиции</a:t>
                      </a: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6"/>
                        </a:rPr>
                        <a:t>Ч. 2 ст. 56 Федерального закона от 07.02.2011 № 3-ФЗ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П. 10 Порядка приема в школу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4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Дети сотрудников органов уголовно-исполнительной системы, Федеральной противопожарной службы </a:t>
                      </a:r>
                      <a:r>
                        <a:rPr lang="ru-RU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госпожнадзора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таможенных органов и граждан, которые перечислены в части 14 статьи 3 Федерального закона от 30.12.2012 № 283-ФЗ. Например, умерших в течение года после увольнения со службы</a:t>
                      </a: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7"/>
                        </a:rPr>
                        <a:t>Ч. 14 ст. 3 Федерального закона от 30.12.2012 № 283-ФЗ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П. 10 Порядка приема в школу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53" marR="27353" marT="27353" marB="27353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49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-12003" y="324824"/>
            <a:ext cx="12207178" cy="400150"/>
          </a:xfrm>
          <a:prstGeom prst="rect">
            <a:avLst/>
          </a:prstGeom>
        </p:spPr>
        <p:txBody>
          <a:bodyPr lIns="121960" tIns="60980" rIns="121960" bIns="60980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cap="all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КАТЕГОРИИ ЛЬГОТНИКОВ</a:t>
            </a:r>
            <a:endParaRPr lang="en-US" sz="1800" b="1" cap="al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373" y="6449744"/>
            <a:ext cx="960357" cy="365210"/>
          </a:xfrm>
        </p:spPr>
        <p:txBody>
          <a:bodyPr vert="horz" lIns="108856" tIns="54429" rIns="108856" bIns="54429" rtlCol="0" anchor="ctr"/>
          <a:lstStyle/>
          <a:p>
            <a:fld id="{148ECE58-DD8F-41A7-82C0-941C977FA5B8}" type="slidenum">
              <a:rPr lang="ru-RU" sz="1200" b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pPr/>
              <a:t>9</a:t>
            </a:fld>
            <a:endParaRPr lang="ru-RU" sz="12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998" y="1201431"/>
            <a:ext cx="10585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707441"/>
              </p:ext>
            </p:extLst>
          </p:nvPr>
        </p:nvGraphicFramePr>
        <p:xfrm>
          <a:off x="1201043" y="1341562"/>
          <a:ext cx="10183131" cy="4608512"/>
        </p:xfrm>
        <a:graphic>
          <a:graphicData uri="http://schemas.openxmlformats.org/drawingml/2006/table">
            <a:tbl>
              <a:tblPr firstRow="1" firstCol="1" bandRow="1"/>
              <a:tblGrid>
                <a:gridCol w="298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2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0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5386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Прием с преимущественным правом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1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Общеобразовательные организации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Братья и сестры учеников, которые уже обучаются в </a:t>
                      </a: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школе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/>
                        </a:rPr>
                        <a:t>П. 2 ст. 54 СК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Ч. 3.1 ст. 67 Федерального закона от 29.12.2012 № 273-ФЗ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5"/>
                        </a:rPr>
                        <a:t>П. 12 Порядка приема в школу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2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_1_Президиум Правительство_509_16x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Z_1_Оперативка_509_16x9</Template>
  <TotalTime>2912</TotalTime>
  <Words>1392</Words>
  <Application>Microsoft Office PowerPoint</Application>
  <PresentationFormat>Произвольный</PresentationFormat>
  <Paragraphs>153</Paragraphs>
  <Slides>12</Slides>
  <Notes>10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Verdana</vt:lpstr>
      <vt:lpstr>Wingdings</vt:lpstr>
      <vt:lpstr>Z_1_Президиум Правительство_509_16x9</vt:lpstr>
      <vt:lpstr>Acrobat Document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Рита</cp:lastModifiedBy>
  <cp:revision>105</cp:revision>
  <cp:lastPrinted>2011-09-23T09:38:03Z</cp:lastPrinted>
  <dcterms:created xsi:type="dcterms:W3CDTF">2020-09-18T12:06:36Z</dcterms:created>
  <dcterms:modified xsi:type="dcterms:W3CDTF">2022-03-29T07:18:37Z</dcterms:modified>
</cp:coreProperties>
</file>